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63" r:id="rId11"/>
    <p:sldId id="274" r:id="rId12"/>
    <p:sldId id="281" r:id="rId13"/>
    <p:sldId id="285" r:id="rId14"/>
    <p:sldId id="287" r:id="rId15"/>
    <p:sldId id="286" r:id="rId16"/>
    <p:sldId id="282" r:id="rId17"/>
    <p:sldId id="283" r:id="rId18"/>
    <p:sldId id="275" r:id="rId19"/>
    <p:sldId id="264" r:id="rId20"/>
    <p:sldId id="265" r:id="rId21"/>
    <p:sldId id="26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ина Отрубянникова" initials="АО" lastIdx="1" clrIdx="0">
    <p:extLst>
      <p:ext uri="{19B8F6BF-5375-455C-9EA6-DF929625EA0E}">
        <p15:presenceInfo xmlns:p15="http://schemas.microsoft.com/office/powerpoint/2012/main" userId="0ed7071024d4c9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7E39C-A190-4E3F-8DCF-E9CA41AD5E6B}">
  <a:tblStyle styleId="{ADE7E39C-A190-4E3F-8DCF-E9CA41AD5E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4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752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043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2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62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0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80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5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58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Продуктовая аналитика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64AF2E-C4AE-469C-AA90-AB9B6605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4ED005-B01C-4270-BFF6-C225DC96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288"/>
            <a:ext cx="3854592" cy="3986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D2F44C-FB99-40AE-B594-26B4EE5D5B69}"/>
              </a:ext>
            </a:extLst>
          </p:cNvPr>
          <p:cNvSpPr txBox="1"/>
          <p:nvPr/>
        </p:nvSpPr>
        <p:spPr>
          <a:xfrm>
            <a:off x="0" y="878674"/>
            <a:ext cx="38545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Удаляем дубликаты: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606653-7913-4CDE-B433-0ECD8577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" y="1426624"/>
            <a:ext cx="8960512" cy="23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AAA37ED-436F-42E1-A72A-033CC296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0" y="1011703"/>
            <a:ext cx="2285052" cy="18298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D36A13-0A6A-4E24-BD67-0C94C98D4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80" y="3333227"/>
            <a:ext cx="6119390" cy="1623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5DCEBA-DB9A-4F9D-8147-05DC86F9485B}"/>
              </a:ext>
            </a:extLst>
          </p:cNvPr>
          <p:cNvSpPr txBox="1"/>
          <p:nvPr/>
        </p:nvSpPr>
        <p:spPr>
          <a:xfrm>
            <a:off x="373180" y="2940270"/>
            <a:ext cx="3905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Убираем выбросы: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68DFDF-178A-4473-93B4-22929CAFDE20}"/>
              </a:ext>
            </a:extLst>
          </p:cNvPr>
          <p:cNvSpPr txBox="1"/>
          <p:nvPr/>
        </p:nvSpPr>
        <p:spPr>
          <a:xfrm>
            <a:off x="2458242" y="2583122"/>
            <a:ext cx="228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Выброс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BAC68A-5619-48C9-861D-E1C60C7A1D83}"/>
              </a:ext>
            </a:extLst>
          </p:cNvPr>
          <p:cNvCxnSpPr>
            <a:cxnSpLocks/>
          </p:cNvCxnSpPr>
          <p:nvPr/>
        </p:nvCxnSpPr>
        <p:spPr>
          <a:xfrm flipH="1">
            <a:off x="2217907" y="2766714"/>
            <a:ext cx="28402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2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C7D40F-BA99-4618-8910-DF3C8CE3A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05"/>
          <a:stretch/>
        </p:blipFill>
        <p:spPr>
          <a:xfrm>
            <a:off x="148520" y="3023869"/>
            <a:ext cx="7597798" cy="1356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26AD6-E217-40AE-BD8E-6746B991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72" y="1564306"/>
            <a:ext cx="6228057" cy="675331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CAD23-9471-442B-9D02-3B547FD5F126}"/>
              </a:ext>
            </a:extLst>
          </p:cNvPr>
          <p:cNvSpPr txBox="1"/>
          <p:nvPr/>
        </p:nvSpPr>
        <p:spPr>
          <a:xfrm>
            <a:off x="148520" y="2352429"/>
            <a:ext cx="8296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При достоверности 90% и мощности 70%, чтобы увидеть эффект в 10%, необходимо941 наблюдение в каждой группе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A8F9B-8B8D-400C-912B-35DBD412BA14}"/>
              </a:ext>
            </a:extLst>
          </p:cNvPr>
          <p:cNvSpPr txBox="1"/>
          <p:nvPr/>
        </p:nvSpPr>
        <p:spPr>
          <a:xfrm>
            <a:off x="148520" y="1143737"/>
            <a:ext cx="490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Считаем необходимый размер выборки: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9A7720-B13A-4259-A2BF-6DEEC53F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72" y="4593301"/>
            <a:ext cx="438950" cy="43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3BBAC-74AB-4A45-B741-E48D6A8D5E08}"/>
              </a:ext>
            </a:extLst>
          </p:cNvPr>
          <p:cNvSpPr txBox="1"/>
          <p:nvPr/>
        </p:nvSpPr>
        <p:spPr>
          <a:xfrm>
            <a:off x="978693" y="4658887"/>
            <a:ext cx="112871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941 </a:t>
            </a:r>
            <a:r>
              <a:rPr lang="en-US" dirty="0"/>
              <a:t>&lt; 1 013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1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47D253-81D7-4403-BB58-94495F6AA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60"/>
          <a:stretch/>
        </p:blipFill>
        <p:spPr>
          <a:xfrm>
            <a:off x="346426" y="1938138"/>
            <a:ext cx="7602371" cy="177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DD559-DD22-4955-BA5A-2FC4D618AB56}"/>
              </a:ext>
            </a:extLst>
          </p:cNvPr>
          <p:cNvSpPr txBox="1"/>
          <p:nvPr/>
        </p:nvSpPr>
        <p:spPr>
          <a:xfrm>
            <a:off x="378619" y="1426624"/>
            <a:ext cx="4064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Проверяем, что </a:t>
            </a:r>
            <a:r>
              <a:rPr lang="en-US" dirty="0"/>
              <a:t>ARPU </a:t>
            </a:r>
            <a:r>
              <a:rPr lang="ru-RU" dirty="0"/>
              <a:t>не уменьшилось: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C4AE81-5F54-4DA1-AD86-8D3817FC4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4173931"/>
            <a:ext cx="438950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20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3BB979-A5AC-4CF1-AE5D-3805543B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" y="1390968"/>
            <a:ext cx="4359018" cy="381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9ADC90-A0CB-410E-8552-E8C2AB08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0968"/>
            <a:ext cx="4313294" cy="32768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1D484A-429A-4ED8-B83B-C253EEF8D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" y="1949535"/>
            <a:ext cx="7563173" cy="24402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366618-E8B0-432C-9B88-5C89D3C4D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" y="4469826"/>
            <a:ext cx="2194750" cy="5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462F25-DF9F-4C2B-99A3-ECC12C290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126" y="4466834"/>
            <a:ext cx="2225233" cy="5715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117088-ED89-4E5D-84CA-101BADA1E3D6}"/>
              </a:ext>
            </a:extLst>
          </p:cNvPr>
          <p:cNvSpPr txBox="1"/>
          <p:nvPr/>
        </p:nvSpPr>
        <p:spPr>
          <a:xfrm>
            <a:off x="61993" y="945450"/>
            <a:ext cx="441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Проверяем отсутствие провалов по дням:</a:t>
            </a:r>
          </a:p>
        </p:txBody>
      </p:sp>
    </p:spTree>
    <p:extLst>
      <p:ext uri="{BB962C8B-B14F-4D97-AF65-F5344CB8AC3E}">
        <p14:creationId xmlns:p14="http://schemas.microsoft.com/office/powerpoint/2010/main" val="358267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39D02-B601-4CAB-BEE7-2D8DF014B5C7}"/>
              </a:ext>
            </a:extLst>
          </p:cNvPr>
          <p:cNvSpPr txBox="1"/>
          <p:nvPr/>
        </p:nvSpPr>
        <p:spPr>
          <a:xfrm>
            <a:off x="500550" y="4079774"/>
            <a:ext cx="739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Распределения не являются нормальными. Применим </a:t>
            </a:r>
            <a:r>
              <a:rPr lang="ru-RU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тест Манна-Уитни </a:t>
            </a:r>
            <a:r>
              <a:rPr lang="ru-RU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для проверки гипотезы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22CCAC-059F-461E-837E-87370AE6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113111"/>
            <a:ext cx="3391194" cy="27129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F0116C-403B-48B0-8217-5CE1C51F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42" y="1113111"/>
            <a:ext cx="3520745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2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6899B9-B701-43AD-911E-AD127127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85107"/>
            <a:ext cx="8893435" cy="33225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33CE49-9DA7-4B9A-BBAA-0B42E379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51" y="2571750"/>
            <a:ext cx="621846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5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E5CC-FF2F-4F11-8D17-74AF7FD7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9" y="917973"/>
            <a:ext cx="8304221" cy="3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6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Схемы (архитектура, БД)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D8117-D7C9-4A58-87A1-F3DBB947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92" y="1292614"/>
            <a:ext cx="1672454" cy="28068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E9C83-A3C3-4B28-A50B-2752FA72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218" y="1248136"/>
            <a:ext cx="1608603" cy="22064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23D9BD-B73F-47DC-A9FA-2DBD8D7A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292614"/>
            <a:ext cx="1447670" cy="10959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72E1CA8-2551-4B97-989B-96EA1CB160B6}"/>
              </a:ext>
            </a:extLst>
          </p:cNvPr>
          <p:cNvCxnSpPr>
            <a:cxnSpLocks/>
          </p:cNvCxnSpPr>
          <p:nvPr/>
        </p:nvCxnSpPr>
        <p:spPr>
          <a:xfrm>
            <a:off x="1948220" y="1906292"/>
            <a:ext cx="1447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992FB7-8252-4FFF-A530-35BC8DCC7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940" y="2143072"/>
            <a:ext cx="1469263" cy="304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976D8-996D-4EE1-8326-1509BCDA3A8B}"/>
              </a:ext>
            </a:extLst>
          </p:cNvPr>
          <p:cNvSpPr txBox="1"/>
          <p:nvPr/>
        </p:nvSpPr>
        <p:spPr>
          <a:xfrm>
            <a:off x="2972966" y="1598515"/>
            <a:ext cx="31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∞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88AB92-B25A-45FD-B087-648022871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646" y="1798570"/>
            <a:ext cx="493819" cy="536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0F45A2-38D1-407C-9069-EBF8AB957DD7}"/>
              </a:ext>
            </a:extLst>
          </p:cNvPr>
          <p:cNvSpPr txBox="1"/>
          <p:nvPr/>
        </p:nvSpPr>
        <p:spPr>
          <a:xfrm>
            <a:off x="1948220" y="1598515"/>
            <a:ext cx="31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99A8F1-4E3B-4C72-BB79-C82F9206B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316" y="1798570"/>
            <a:ext cx="329213" cy="4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6" name="Google Shape;108;p20">
            <a:extLst>
              <a:ext uri="{FF2B5EF4-FFF2-40B4-BE49-F238E27FC236}">
                <a16:creationId xmlns:a16="http://schemas.microsoft.com/office/drawing/2014/main" id="{4BAFBD13-3F91-4B94-B1A4-66C7444D6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567"/>
              </p:ext>
            </p:extLst>
          </p:nvPr>
        </p:nvGraphicFramePr>
        <p:xfrm>
          <a:off x="890507" y="1723685"/>
          <a:ext cx="7239000" cy="1696130"/>
        </p:xfrm>
        <a:graphic>
          <a:graphicData uri="http://schemas.openxmlformats.org/drawingml/2006/table">
            <a:tbl>
              <a:tblPr>
                <a:noFill/>
                <a:tableStyleId>{ADE7E39C-A190-4E3F-8DCF-E9CA41AD5E6B}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Продвинутый </a:t>
                      </a:r>
                      <a:r>
                        <a:rPr lang="en-US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(</a:t>
                      </a: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процедуры, транзакции)</a:t>
                      </a: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BI</a:t>
                      </a:r>
                      <a:endParaRPr lang="ru-RU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en-US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ETL-</a:t>
                      </a: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процессов</a:t>
                      </a: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</a:t>
                      </a:r>
                      <a:r>
                        <a:rPr lang="en-US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science </a:t>
                      </a:r>
                      <a:r>
                        <a:rPr lang="ru-RU" sz="1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машинного обучения</a:t>
                      </a: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Спасибо за внимание!</a:t>
            </a:r>
            <a:br>
              <a:rPr lang="ru" sz="5000" b="0"/>
            </a:br>
            <a:endParaRPr sz="4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/>
          <a:srcRect t="8945" b="8945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50556" y="691010"/>
            <a:ext cx="8520600" cy="198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/>
              <a:t>A/B</a:t>
            </a:r>
            <a:r>
              <a:rPr lang="ru-RU" sz="3000" dirty="0"/>
              <a:t>-тестирование новой рекомендательной системы с визуальным представлением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418B"/>
                </a:solidFill>
              </a:rPr>
              <a:t>Тюбаева Алина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BI-</a:t>
            </a:r>
            <a:r>
              <a:rPr lang="ru-RU" sz="1400" dirty="0"/>
              <a:t>аналитик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/>
              <a:t>ПИК </a:t>
            </a:r>
            <a:r>
              <a:rPr lang="en-US" sz="1400" dirty="0"/>
              <a:t>Digital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670994101"/>
              </p:ext>
            </p:extLst>
          </p:nvPr>
        </p:nvGraphicFramePr>
        <p:xfrm>
          <a:off x="952500" y="1552579"/>
          <a:ext cx="7239000" cy="2445984"/>
        </p:xfrm>
        <a:graphic>
          <a:graphicData uri="http://schemas.openxmlformats.org/drawingml/2006/table">
            <a:tbl>
              <a:tblPr>
                <a:noFill/>
                <a:tableStyleId>{ADE7E39C-A190-4E3F-8DCF-E9CA41AD5E6B}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1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А/В-тест для проверки эффективности новой рекомендательной системы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0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оценку результатов теста</a:t>
                      </a: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ru-RU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</a:t>
                      </a: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продуктовыми воронками и основными бизнес-показателями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0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Подвести итоги, дать рекомендации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планировалось</a:t>
            </a:r>
            <a:endParaRPr sz="300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4130376484"/>
              </p:ext>
            </p:extLst>
          </p:nvPr>
        </p:nvGraphicFramePr>
        <p:xfrm>
          <a:off x="952500" y="1544194"/>
          <a:ext cx="7239000" cy="1842187"/>
        </p:xfrm>
        <a:graphic>
          <a:graphicData uri="http://schemas.openxmlformats.org/drawingml/2006/table">
            <a:tbl>
              <a:tblPr>
                <a:noFill/>
                <a:tableStyleId>{ADE7E39C-A190-4E3F-8DCF-E9CA41AD5E6B}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1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Было: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Excel, Python, SQL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мат.статистика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1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Планировалось: систематизация знаний, продуктовые метрики, сегментация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когортный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анализ, А/В-тесты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Проект: 21 час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1239480167"/>
              </p:ext>
            </p:extLst>
          </p:nvPr>
        </p:nvGraphicFramePr>
        <p:xfrm>
          <a:off x="952500" y="1544192"/>
          <a:ext cx="7239000" cy="2252892"/>
        </p:xfrm>
        <a:graphic>
          <a:graphicData uri="http://schemas.openxmlformats.org/drawingml/2006/table">
            <a:tbl>
              <a:tblPr>
                <a:noFill/>
                <a:tableStyleId>{ADE7E39C-A190-4E3F-8DCF-E9CA41AD5E6B}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Fine BI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Google Shape;206;p29">
            <a:extLst>
              <a:ext uri="{FF2B5EF4-FFF2-40B4-BE49-F238E27FC236}">
                <a16:creationId xmlns:a16="http://schemas.microsoft.com/office/drawing/2014/main" id="{E6CC368E-5AEA-4B8A-885C-9410F9B27F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777" y="3125450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2;p29">
            <a:extLst>
              <a:ext uri="{FF2B5EF4-FFF2-40B4-BE49-F238E27FC236}">
                <a16:creationId xmlns:a16="http://schemas.microsoft.com/office/drawing/2014/main" id="{F7F537A4-8D08-47FC-AE7E-F3B3520FA9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0779" y="1618820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;p28">
            <a:extLst>
              <a:ext uri="{FF2B5EF4-FFF2-40B4-BE49-F238E27FC236}">
                <a16:creationId xmlns:a16="http://schemas.microsoft.com/office/drawing/2014/main" id="{CCF84164-6E7F-4D1C-AB9B-725BADDE11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0778" y="2360278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B36279-F257-4715-9ED1-CE7A3AD3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0" y="890746"/>
            <a:ext cx="8757679" cy="39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1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195FF9-2FF1-4F84-8B0C-F162BA5F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73"/>
          <a:stretch/>
        </p:blipFill>
        <p:spPr>
          <a:xfrm>
            <a:off x="284540" y="1772326"/>
            <a:ext cx="3690776" cy="2931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A342D-B550-4315-8A80-2A9FE32BD00B}"/>
              </a:ext>
            </a:extLst>
          </p:cNvPr>
          <p:cNvSpPr txBox="1"/>
          <p:nvPr/>
        </p:nvSpPr>
        <p:spPr>
          <a:xfrm>
            <a:off x="284540" y="911754"/>
            <a:ext cx="3882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Есть пользователи, которые попали в обе группы (тестовую и контрольную). Есть дубликаты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66A576-5263-4906-9960-7AC83AEC6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9"/>
          <a:stretch/>
        </p:blipFill>
        <p:spPr>
          <a:xfrm>
            <a:off x="4288013" y="911754"/>
            <a:ext cx="4733137" cy="37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195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8642</TotalTime>
  <Words>275</Words>
  <Application>Microsoft Office PowerPoint</Application>
  <PresentationFormat>Экран (16:9)</PresentationFormat>
  <Paragraphs>74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Courier New</vt:lpstr>
      <vt:lpstr>Roboto</vt:lpstr>
      <vt:lpstr>Светлая тема</vt:lpstr>
      <vt:lpstr>Продуктовая аналитика </vt:lpstr>
      <vt:lpstr>Меня хорошо видно &amp;&amp; слышно?</vt:lpstr>
      <vt:lpstr>Защита проекта Тема: A/B-тестирование новой рекомендательной системы с визуальным представлением   </vt:lpstr>
      <vt:lpstr>Презентация PowerPoint</vt:lpstr>
      <vt:lpstr>Презентация PowerPoint</vt:lpstr>
      <vt:lpstr>Что планировалось</vt:lpstr>
      <vt:lpstr>Используемые технологии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Схемы (архитектура, БД)  </vt:lpstr>
      <vt:lpstr>Выводы и планы по развитию 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Продуктовая аналитика</dc:title>
  <dc:creator>Алина Отрубянникова</dc:creator>
  <cp:lastModifiedBy>Алина Отрубянникова</cp:lastModifiedBy>
  <cp:revision>54</cp:revision>
  <dcterms:modified xsi:type="dcterms:W3CDTF">2022-12-25T20:29:41Z</dcterms:modified>
</cp:coreProperties>
</file>